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Proxima Nova" panose="02000506030000020004" pitchFamily="2" charset="0"/>
      <p:regular r:id="rId27"/>
      <p:bold r:id="rId28"/>
      <p:italic r:id="rId29"/>
      <p:boldItalic r:id="rId30"/>
    </p:embeddedFont>
    <p:embeddedFont>
      <p:font typeface="Roboto Mono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f08d902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f08d902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fcbc858a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fcbc858a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fcbc858ae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fcbc858ae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fcbc858a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fcbc858a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f08d9020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f08d9020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f08d9020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f08d9020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4f08d9020e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4f08d9020e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4f08d9020e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4f08d9020e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f2e8ac3d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f2e8ac3d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f2e8ac3d0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f2e8ac3d0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4f2e8ac3d0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4f2e8ac3d0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f08d9020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f08d9020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f2e8ac3d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f2e8ac3d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f2e8ac3d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f2e8ac3d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05592e4c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05592e4c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fcbc858ae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fcbc858ae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fcbc858a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fcbc858a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fcbc858a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fcbc858ae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fcbc858ae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fcbc858ae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Font typeface="Proxima Nova"/>
              <a:buNone/>
              <a:defRPr sz="52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9118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3" name="Google Shape;13;p2"/>
          <p:cNvSpPr txBox="1"/>
          <p:nvPr/>
        </p:nvSpPr>
        <p:spPr>
          <a:xfrm rot="10800000" flipH="1">
            <a:off x="311700" y="2834125"/>
            <a:ext cx="8628600" cy="40800"/>
          </a:xfrm>
          <a:prstGeom prst="rect">
            <a:avLst/>
          </a:prstGeom>
          <a:solidFill>
            <a:srgbClr val="86D9C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"/>
              <a:buNone/>
              <a:defRPr sz="5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"/>
              <a:buNone/>
              <a:defRPr sz="5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"/>
              <a:buNone/>
              <a:defRPr sz="5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"/>
              <a:buNone/>
              <a:defRPr sz="5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"/>
              <a:buNone/>
              <a:defRPr sz="5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"/>
              <a:buNone/>
              <a:defRPr sz="5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"/>
              <a:buNone/>
              <a:defRPr sz="5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Proxima Nova"/>
              <a:buNone/>
              <a:defRPr sz="52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None/>
              <a:defRPr sz="28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rgbClr val="FFF8F2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Font typeface="Proxima Nova"/>
              <a:buNone/>
              <a:defRPr sz="5500"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63550" y="2123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63550" y="897850"/>
            <a:ext cx="8628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7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marL="914400" lvl="1" indent="-387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2pPr>
            <a:lvl3pPr marL="1371600" lvl="2" indent="-387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3pPr>
            <a:lvl4pPr marL="1828800" lvl="3" indent="-387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4pPr>
            <a:lvl5pPr marL="2286000" lvl="4" indent="-387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5pPr>
            <a:lvl6pPr marL="2743200" lvl="5" indent="-387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6pPr>
            <a:lvl7pPr marL="3200400" lvl="6" indent="-387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7pPr>
            <a:lvl8pPr marL="3657600" lvl="7" indent="-387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8pPr>
            <a:lvl9pPr marL="4114800" lvl="8" indent="-3873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324308" y="4636304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1" name="Google Shape;21;p4"/>
          <p:cNvSpPr txBox="1"/>
          <p:nvPr/>
        </p:nvSpPr>
        <p:spPr>
          <a:xfrm rot="10800000" flipH="1">
            <a:off x="163550" y="821038"/>
            <a:ext cx="8628600" cy="40800"/>
          </a:xfrm>
          <a:prstGeom prst="rect">
            <a:avLst/>
          </a:prstGeom>
          <a:solidFill>
            <a:srgbClr val="86D9C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7" name="Google Shape;27;p5"/>
          <p:cNvSpPr txBox="1"/>
          <p:nvPr/>
        </p:nvSpPr>
        <p:spPr>
          <a:xfrm rot="10800000" flipH="1">
            <a:off x="392550" y="1064700"/>
            <a:ext cx="8628600" cy="40800"/>
          </a:xfrm>
          <a:prstGeom prst="rect">
            <a:avLst/>
          </a:prstGeom>
          <a:solidFill>
            <a:srgbClr val="86D9C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31" name="Google Shape;31;p6"/>
          <p:cNvSpPr txBox="1"/>
          <p:nvPr/>
        </p:nvSpPr>
        <p:spPr>
          <a:xfrm rot="10800000" flipH="1">
            <a:off x="392550" y="1064700"/>
            <a:ext cx="8628600" cy="40800"/>
          </a:xfrm>
          <a:prstGeom prst="rect">
            <a:avLst/>
          </a:prstGeom>
          <a:solidFill>
            <a:srgbClr val="86D9C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36" name="Google Shape;36;p7"/>
          <p:cNvSpPr txBox="1"/>
          <p:nvPr/>
        </p:nvSpPr>
        <p:spPr>
          <a:xfrm rot="10800000" flipH="1">
            <a:off x="252450" y="1270500"/>
            <a:ext cx="3327000" cy="40800"/>
          </a:xfrm>
          <a:prstGeom prst="rect">
            <a:avLst/>
          </a:prstGeom>
          <a:solidFill>
            <a:srgbClr val="86D9C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jtsui@berkeley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635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b="1"/>
              <a:t>Discussion 04: </a:t>
            </a:r>
            <a:endParaRPr sz="4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Data Abstraction and Sequences</a:t>
            </a:r>
            <a:endParaRPr sz="4600"/>
          </a:p>
        </p:txBody>
      </p:sp>
      <p:sp>
        <p:nvSpPr>
          <p:cNvPr id="105" name="Google Shape;105;p25"/>
          <p:cNvSpPr txBox="1"/>
          <p:nvPr/>
        </p:nvSpPr>
        <p:spPr>
          <a:xfrm flipH="1">
            <a:off x="378925" y="2870275"/>
            <a:ext cx="5983500" cy="191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Jennifer Tsui</a:t>
            </a:r>
            <a:r>
              <a:rPr lang="en" sz="2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lang="en" sz="2800" u="sng">
                <a:solidFill>
                  <a:srgbClr val="0097A7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jtsui@berkeley.edu</a:t>
            </a:r>
            <a:r>
              <a:rPr lang="en" sz="2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2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Website: jentsui.github.io</a:t>
            </a:r>
            <a:endParaRPr sz="2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06" name="Google Shape;106;p25"/>
          <p:cNvCxnSpPr>
            <a:endCxn id="107" idx="1"/>
          </p:cNvCxnSpPr>
          <p:nvPr/>
        </p:nvCxnSpPr>
        <p:spPr>
          <a:xfrm>
            <a:off x="4473450" y="3601850"/>
            <a:ext cx="1576200" cy="2667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3C78D8"/>
            </a:solidFill>
            <a:prstDash val="solid"/>
            <a:round/>
            <a:headEnd type="stealth" w="med" len="med"/>
            <a:tailEnd type="none" w="med" len="med"/>
          </a:ln>
        </p:spPr>
      </p:cxnSp>
      <p:sp>
        <p:nvSpPr>
          <p:cNvPr id="107" name="Google Shape;107;p25"/>
          <p:cNvSpPr txBox="1"/>
          <p:nvPr/>
        </p:nvSpPr>
        <p:spPr>
          <a:xfrm>
            <a:off x="6049650" y="3486050"/>
            <a:ext cx="2897700" cy="765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Slides for each week will be posted on my website!</a:t>
            </a:r>
            <a:endParaRPr sz="18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4"/>
          <p:cNvPicPr preferRelativeResize="0"/>
          <p:nvPr/>
        </p:nvPicPr>
        <p:blipFill rotWithShape="1">
          <a:blip r:embed="rId3">
            <a:alphaModFix/>
          </a:blip>
          <a:srcRect l="4525" t="68872" b="52"/>
          <a:stretch/>
        </p:blipFill>
        <p:spPr>
          <a:xfrm>
            <a:off x="2784250" y="1285475"/>
            <a:ext cx="5934723" cy="1503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0" name="Google Shape;220;p34"/>
          <p:cNvGrpSpPr/>
          <p:nvPr/>
        </p:nvGrpSpPr>
        <p:grpSpPr>
          <a:xfrm>
            <a:off x="89100" y="1291400"/>
            <a:ext cx="2532350" cy="2820300"/>
            <a:chOff x="98150" y="966000"/>
            <a:chExt cx="2532350" cy="2820300"/>
          </a:xfrm>
        </p:grpSpPr>
        <p:pic>
          <p:nvPicPr>
            <p:cNvPr id="221" name="Google Shape;221;p3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150" y="1562663"/>
              <a:ext cx="2532350" cy="20181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34"/>
            <p:cNvSpPr txBox="1"/>
            <p:nvPr/>
          </p:nvSpPr>
          <p:spPr>
            <a:xfrm>
              <a:off x="98150" y="966000"/>
              <a:ext cx="2532300" cy="2820300"/>
            </a:xfrm>
            <a:prstGeom prst="rect">
              <a:avLst/>
            </a:prstGeom>
            <a:noFill/>
            <a:ln w="19050" cap="flat" cmpd="sng">
              <a:solidFill>
                <a:srgbClr val="86D9C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latin typeface="Proxima Nova"/>
                  <a:ea typeface="Proxima Nova"/>
                  <a:cs typeface="Proxima Nova"/>
                  <a:sym typeface="Proxima Nova"/>
                </a:rPr>
                <a:t>Discussion ADT:</a:t>
              </a:r>
              <a:endParaRPr sz="25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23" name="Google Shape;223;p34"/>
          <p:cNvSpPr txBox="1"/>
          <p:nvPr/>
        </p:nvSpPr>
        <p:spPr>
          <a:xfrm>
            <a:off x="89100" y="143425"/>
            <a:ext cx="8819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Is there an abstraction barrier violation?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If so, fix it!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5"/>
          <p:cNvPicPr preferRelativeResize="0"/>
          <p:nvPr/>
        </p:nvPicPr>
        <p:blipFill rotWithShape="1">
          <a:blip r:embed="rId3">
            <a:alphaModFix/>
          </a:blip>
          <a:srcRect l="4525" t="68872" b="52"/>
          <a:stretch/>
        </p:blipFill>
        <p:spPr>
          <a:xfrm>
            <a:off x="2784250" y="1285475"/>
            <a:ext cx="5934723" cy="1503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" name="Google Shape;229;p35"/>
          <p:cNvGrpSpPr/>
          <p:nvPr/>
        </p:nvGrpSpPr>
        <p:grpSpPr>
          <a:xfrm>
            <a:off x="89100" y="1291400"/>
            <a:ext cx="2532350" cy="2820300"/>
            <a:chOff x="98150" y="966000"/>
            <a:chExt cx="2532350" cy="2820300"/>
          </a:xfrm>
        </p:grpSpPr>
        <p:pic>
          <p:nvPicPr>
            <p:cNvPr id="230" name="Google Shape;230;p3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150" y="1562663"/>
              <a:ext cx="2532350" cy="20181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1" name="Google Shape;231;p35"/>
            <p:cNvSpPr txBox="1"/>
            <p:nvPr/>
          </p:nvSpPr>
          <p:spPr>
            <a:xfrm>
              <a:off x="98150" y="966000"/>
              <a:ext cx="2532300" cy="2820300"/>
            </a:xfrm>
            <a:prstGeom prst="rect">
              <a:avLst/>
            </a:prstGeom>
            <a:noFill/>
            <a:ln w="19050" cap="flat" cmpd="sng">
              <a:solidFill>
                <a:srgbClr val="86D9C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latin typeface="Proxima Nova"/>
                  <a:ea typeface="Proxima Nova"/>
                  <a:cs typeface="Proxima Nova"/>
                  <a:sym typeface="Proxima Nova"/>
                </a:rPr>
                <a:t>Discussion ADT:</a:t>
              </a:r>
              <a:endParaRPr sz="25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32" name="Google Shape;232;p35"/>
          <p:cNvSpPr txBox="1"/>
          <p:nvPr/>
        </p:nvSpPr>
        <p:spPr>
          <a:xfrm>
            <a:off x="89100" y="143425"/>
            <a:ext cx="8819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Is there an abstraction barrier violation?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If so, fix it!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3" name="Google Shape;233;p35"/>
          <p:cNvSpPr txBox="1"/>
          <p:nvPr/>
        </p:nvSpPr>
        <p:spPr>
          <a:xfrm>
            <a:off x="2784250" y="2936625"/>
            <a:ext cx="56316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No abstraction barrier violation :)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We used get_students selector to find students_1 and students_2, which are lists.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We can index into those lists safely.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>
            <a:spLocks noGrp="1"/>
          </p:cNvSpPr>
          <p:nvPr>
            <p:ph type="title"/>
          </p:nvPr>
        </p:nvSpPr>
        <p:spPr>
          <a:xfrm>
            <a:off x="163550" y="2123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Q2.2: Changing the Implementation</a:t>
            </a:r>
            <a:endParaRPr i="1"/>
          </a:p>
        </p:txBody>
      </p:sp>
      <p:sp>
        <p:nvSpPr>
          <p:cNvPr id="239" name="Google Shape;239;p36"/>
          <p:cNvSpPr txBox="1">
            <a:spLocks noGrp="1"/>
          </p:cNvSpPr>
          <p:nvPr>
            <p:ph type="body" idx="1"/>
          </p:nvPr>
        </p:nvSpPr>
        <p:spPr>
          <a:xfrm>
            <a:off x="217025" y="897850"/>
            <a:ext cx="8575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Now, we implement a discussion as a dictionary. get_time is now implemented as disc[“time”] rather than disc[0]</a:t>
            </a:r>
            <a:endParaRPr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The original code would’ve errored. </a:t>
            </a:r>
            <a:endParaRPr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After removing abstraction barrier violations, the code will still work with this new implementation!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EE3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solidFill>
            <a:srgbClr val="FFEEE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Attendance: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links.cs61a.org/jen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Password: 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EE3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solidFill>
            <a:srgbClr val="FFEEE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Comprehensions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9"/>
          <p:cNvSpPr/>
          <p:nvPr/>
        </p:nvSpPr>
        <p:spPr>
          <a:xfrm>
            <a:off x="203550" y="920025"/>
            <a:ext cx="1534200" cy="1432800"/>
          </a:xfrm>
          <a:prstGeom prst="roundRect">
            <a:avLst>
              <a:gd name="adj" fmla="val 16667"/>
            </a:avLst>
          </a:prstGeom>
          <a:solidFill>
            <a:srgbClr val="FFF2E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roxima Nova"/>
                <a:ea typeface="Proxima Nova"/>
                <a:cs typeface="Proxima Nova"/>
                <a:sym typeface="Proxima Nova"/>
              </a:rPr>
              <a:t>Input: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an existing list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5" name="Google Shape;255;p39"/>
          <p:cNvSpPr/>
          <p:nvPr/>
        </p:nvSpPr>
        <p:spPr>
          <a:xfrm>
            <a:off x="2150388" y="720675"/>
            <a:ext cx="2381700" cy="18315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latin typeface="Proxima Nova"/>
                <a:ea typeface="Proxima Nova"/>
                <a:cs typeface="Proxima Nova"/>
                <a:sym typeface="Proxima Nova"/>
              </a:rPr>
              <a:t>(Optional) Filter</a:t>
            </a:r>
            <a:r>
              <a:rPr lang="en" sz="2300">
                <a:latin typeface="Proxima Nova"/>
                <a:ea typeface="Proxima Nova"/>
                <a:cs typeface="Proxima Nova"/>
                <a:sym typeface="Proxima Nova"/>
              </a:rPr>
              <a:t>: get rid of elements that don’t fulfill condition</a:t>
            </a:r>
            <a:endParaRPr sz="2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6" name="Google Shape;256;p39"/>
          <p:cNvSpPr/>
          <p:nvPr/>
        </p:nvSpPr>
        <p:spPr>
          <a:xfrm>
            <a:off x="4944750" y="762375"/>
            <a:ext cx="2287800" cy="17481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Proxima Nova"/>
                <a:ea typeface="Proxima Nova"/>
                <a:cs typeface="Proxima Nova"/>
                <a:sym typeface="Proxima Nova"/>
              </a:rPr>
              <a:t>Map:</a:t>
            </a:r>
            <a:r>
              <a:rPr lang="en" sz="2500">
                <a:latin typeface="Proxima Nova"/>
                <a:ea typeface="Proxima Nova"/>
                <a:cs typeface="Proxima Nova"/>
                <a:sym typeface="Proxima Nova"/>
              </a:rPr>
              <a:t> Applies map expression to each element</a:t>
            </a:r>
            <a:endParaRPr sz="25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7" name="Google Shape;257;p39"/>
          <p:cNvSpPr/>
          <p:nvPr/>
        </p:nvSpPr>
        <p:spPr>
          <a:xfrm>
            <a:off x="7539150" y="920025"/>
            <a:ext cx="1401300" cy="1432800"/>
          </a:xfrm>
          <a:prstGeom prst="roundRect">
            <a:avLst>
              <a:gd name="adj" fmla="val 16667"/>
            </a:avLst>
          </a:prstGeom>
          <a:solidFill>
            <a:srgbClr val="FFF2E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roxima Nova"/>
                <a:ea typeface="Proxima Nova"/>
                <a:cs typeface="Proxima Nova"/>
                <a:sym typeface="Proxima Nova"/>
              </a:rPr>
              <a:t>Output: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a new list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58" name="Google Shape;258;p39"/>
          <p:cNvCxnSpPr>
            <a:stCxn id="254" idx="3"/>
            <a:endCxn id="255" idx="1"/>
          </p:cNvCxnSpPr>
          <p:nvPr/>
        </p:nvCxnSpPr>
        <p:spPr>
          <a:xfrm>
            <a:off x="1737750" y="1636425"/>
            <a:ext cx="412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9" name="Google Shape;259;p39"/>
          <p:cNvCxnSpPr>
            <a:stCxn id="255" idx="3"/>
            <a:endCxn id="256" idx="1"/>
          </p:cNvCxnSpPr>
          <p:nvPr/>
        </p:nvCxnSpPr>
        <p:spPr>
          <a:xfrm>
            <a:off x="4532088" y="1636425"/>
            <a:ext cx="412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60" name="Google Shape;260;p39"/>
          <p:cNvCxnSpPr>
            <a:stCxn id="256" idx="3"/>
            <a:endCxn id="257" idx="1"/>
          </p:cNvCxnSpPr>
          <p:nvPr/>
        </p:nvCxnSpPr>
        <p:spPr>
          <a:xfrm>
            <a:off x="7232550" y="1636425"/>
            <a:ext cx="30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61" name="Google Shape;261;p39"/>
          <p:cNvSpPr/>
          <p:nvPr/>
        </p:nvSpPr>
        <p:spPr>
          <a:xfrm>
            <a:off x="52975" y="3730375"/>
            <a:ext cx="1920900" cy="716400"/>
          </a:xfrm>
          <a:prstGeom prst="roundRect">
            <a:avLst>
              <a:gd name="adj" fmla="val 16667"/>
            </a:avLst>
          </a:prstGeom>
          <a:solidFill>
            <a:srgbClr val="FFF2E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roxima Nova"/>
                <a:ea typeface="Proxima Nova"/>
                <a:cs typeface="Proxima Nova"/>
                <a:sym typeface="Proxima Nova"/>
              </a:rPr>
              <a:t>[1, 2, 3, 4, 5]</a:t>
            </a:r>
            <a:endParaRPr sz="24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2" name="Google Shape;262;p39"/>
          <p:cNvSpPr/>
          <p:nvPr/>
        </p:nvSpPr>
        <p:spPr>
          <a:xfrm>
            <a:off x="2274875" y="3372175"/>
            <a:ext cx="2381700" cy="14328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Keeps elements where x % 2 == 1 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roxima Nova"/>
                <a:ea typeface="Proxima Nova"/>
                <a:cs typeface="Proxima Nova"/>
                <a:sym typeface="Proxima Nova"/>
              </a:rPr>
              <a:t>      </a:t>
            </a:r>
            <a:r>
              <a:rPr lang="en" sz="2200" b="1">
                <a:latin typeface="Proxima Nova"/>
                <a:ea typeface="Proxima Nova"/>
                <a:cs typeface="Proxima Nova"/>
                <a:sym typeface="Proxima Nova"/>
              </a:rPr>
              <a:t>   [1, 3, 5]</a:t>
            </a:r>
            <a:endParaRPr sz="22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3" name="Google Shape;263;p39"/>
          <p:cNvSpPr/>
          <p:nvPr/>
        </p:nvSpPr>
        <p:spPr>
          <a:xfrm>
            <a:off x="5177025" y="3486325"/>
            <a:ext cx="1571400" cy="12045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Proxima Nova"/>
                <a:ea typeface="Proxima Nova"/>
                <a:cs typeface="Proxima Nova"/>
                <a:sym typeface="Proxima Nova"/>
              </a:rPr>
              <a:t>Squares each element</a:t>
            </a:r>
            <a:endParaRPr sz="25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4" name="Google Shape;264;p39"/>
          <p:cNvSpPr/>
          <p:nvPr/>
        </p:nvSpPr>
        <p:spPr>
          <a:xfrm>
            <a:off x="7215825" y="3778375"/>
            <a:ext cx="1482000" cy="620400"/>
          </a:xfrm>
          <a:prstGeom prst="roundRect">
            <a:avLst>
              <a:gd name="adj" fmla="val 16667"/>
            </a:avLst>
          </a:prstGeom>
          <a:solidFill>
            <a:srgbClr val="FFF2E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roxima Nova"/>
                <a:ea typeface="Proxima Nova"/>
                <a:cs typeface="Proxima Nova"/>
                <a:sym typeface="Proxima Nova"/>
              </a:rPr>
              <a:t>[1, 9, 25]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65" name="Google Shape;265;p39"/>
          <p:cNvCxnSpPr>
            <a:stCxn id="261" idx="3"/>
            <a:endCxn id="262" idx="1"/>
          </p:cNvCxnSpPr>
          <p:nvPr/>
        </p:nvCxnSpPr>
        <p:spPr>
          <a:xfrm>
            <a:off x="1973875" y="4088575"/>
            <a:ext cx="30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66" name="Google Shape;266;p39"/>
          <p:cNvCxnSpPr>
            <a:stCxn id="262" idx="3"/>
            <a:endCxn id="263" idx="1"/>
          </p:cNvCxnSpPr>
          <p:nvPr/>
        </p:nvCxnSpPr>
        <p:spPr>
          <a:xfrm>
            <a:off x="4656575" y="4088575"/>
            <a:ext cx="520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67" name="Google Shape;267;p39"/>
          <p:cNvCxnSpPr>
            <a:stCxn id="263" idx="3"/>
            <a:endCxn id="264" idx="1"/>
          </p:cNvCxnSpPr>
          <p:nvPr/>
        </p:nvCxnSpPr>
        <p:spPr>
          <a:xfrm>
            <a:off x="6748425" y="4088575"/>
            <a:ext cx="46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68" name="Google Shape;268;p39"/>
          <p:cNvSpPr txBox="1">
            <a:spLocks noGrp="1"/>
          </p:cNvSpPr>
          <p:nvPr>
            <p:ph type="body" idx="4294967295"/>
          </p:nvPr>
        </p:nvSpPr>
        <p:spPr>
          <a:xfrm>
            <a:off x="147750" y="2690975"/>
            <a:ext cx="8848500" cy="5424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[x*x for x in [1, 2, 3, 4, 5] if x % 2 == 1]</a:t>
            </a:r>
            <a:endParaRPr sz="25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69" name="Google Shape;269;p39"/>
          <p:cNvSpPr txBox="1">
            <a:spLocks noGrp="1"/>
          </p:cNvSpPr>
          <p:nvPr>
            <p:ph type="body" idx="4294967295"/>
          </p:nvPr>
        </p:nvSpPr>
        <p:spPr>
          <a:xfrm>
            <a:off x="75450" y="158625"/>
            <a:ext cx="8993100" cy="4767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[map-expr for name in iter-expr if filter-expr]</a:t>
            </a:r>
            <a:endParaRPr sz="240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EE3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solidFill>
            <a:srgbClr val="FFEEE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Writing with Lists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1"/>
          <p:cNvSpPr txBox="1">
            <a:spLocks noGrp="1"/>
          </p:cNvSpPr>
          <p:nvPr>
            <p:ph type="title"/>
          </p:nvPr>
        </p:nvSpPr>
        <p:spPr>
          <a:xfrm>
            <a:off x="163550" y="2123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</a:t>
            </a:r>
            <a:endParaRPr/>
          </a:p>
        </p:txBody>
      </p:sp>
      <p:sp>
        <p:nvSpPr>
          <p:cNvPr id="280" name="Google Shape;280;p41"/>
          <p:cNvSpPr txBox="1">
            <a:spLocks noGrp="1"/>
          </p:cNvSpPr>
          <p:nvPr>
            <p:ph type="body" idx="1"/>
          </p:nvPr>
        </p:nvSpPr>
        <p:spPr>
          <a:xfrm>
            <a:off x="163550" y="897850"/>
            <a:ext cx="8628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2500"/>
              <a:buAutoNum type="arabicParenR"/>
            </a:pPr>
            <a:r>
              <a:rPr lang="en" b="1">
                <a:solidFill>
                  <a:srgbClr val="3C78D8"/>
                </a:solidFill>
              </a:rPr>
              <a:t>Base Case </a:t>
            </a:r>
            <a:endParaRPr b="1">
              <a:solidFill>
                <a:srgbClr val="3C78D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6AA84F"/>
                </a:solidFill>
              </a:rPr>
              <a:t>2) Recursive Call(s)</a:t>
            </a:r>
            <a:endParaRPr b="1">
              <a:solidFill>
                <a:srgbClr val="6AA84F"/>
              </a:solidFill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oxima Nova"/>
              <a:buChar char="-"/>
            </a:pPr>
            <a:r>
              <a:rPr lang="en" b="1" u="sng"/>
              <a:t>Assume</a:t>
            </a:r>
            <a:r>
              <a:rPr lang="en" b="1"/>
              <a:t> your function works on each subproblem</a:t>
            </a:r>
            <a:endParaRPr/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oxima Nova"/>
              <a:buChar char="-"/>
            </a:pPr>
            <a:r>
              <a:rPr lang="en" b="1">
                <a:solidFill>
                  <a:schemeClr val="dk1"/>
                </a:solidFill>
              </a:rPr>
              <a:t>Think about what calling our function on each subproblem </a:t>
            </a:r>
            <a:r>
              <a:rPr lang="en" b="1" i="1">
                <a:solidFill>
                  <a:schemeClr val="dk1"/>
                </a:solidFill>
              </a:rPr>
              <a:t>should </a:t>
            </a:r>
            <a:r>
              <a:rPr lang="en" b="1">
                <a:solidFill>
                  <a:schemeClr val="dk1"/>
                </a:solidFill>
              </a:rPr>
              <a:t>evaluate to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E06666"/>
                </a:solidFill>
              </a:rPr>
              <a:t>3) Using recursive calls to reach final solution</a:t>
            </a:r>
            <a:endParaRPr b="1">
              <a:solidFill>
                <a:srgbClr val="E06666"/>
              </a:solidFill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Proxima Nova"/>
              <a:buChar char="-"/>
            </a:pPr>
            <a:r>
              <a:rPr lang="en"/>
              <a:t>Combine results of subproblems to get our final answer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2"/>
          <p:cNvSpPr txBox="1">
            <a:spLocks noGrp="1"/>
          </p:cNvSpPr>
          <p:nvPr>
            <p:ph type="title"/>
          </p:nvPr>
        </p:nvSpPr>
        <p:spPr>
          <a:xfrm>
            <a:off x="163550" y="2123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 </a:t>
            </a:r>
            <a:r>
              <a:rPr lang="en" i="1"/>
              <a:t>on lists</a:t>
            </a:r>
            <a:endParaRPr i="1"/>
          </a:p>
        </p:txBody>
      </p:sp>
      <p:sp>
        <p:nvSpPr>
          <p:cNvPr id="286" name="Google Shape;286;p42"/>
          <p:cNvSpPr txBox="1">
            <a:spLocks noGrp="1"/>
          </p:cNvSpPr>
          <p:nvPr>
            <p:ph type="body" idx="1"/>
          </p:nvPr>
        </p:nvSpPr>
        <p:spPr>
          <a:xfrm>
            <a:off x="163550" y="897850"/>
            <a:ext cx="8628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Typical Base Case: an empty list</a:t>
            </a:r>
            <a:endParaRPr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en"/>
              <a:t>In code: </a:t>
            </a:r>
            <a:r>
              <a:rPr lang="en">
                <a:highlight>
                  <a:srgbClr val="F3F3F3"/>
                </a:highlight>
                <a:latin typeface="Consolas"/>
                <a:ea typeface="Consolas"/>
                <a:cs typeface="Consolas"/>
                <a:sym typeface="Consolas"/>
              </a:rPr>
              <a:t>if not lst: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Typical smaller subproblem: the list excluding its first element</a:t>
            </a:r>
            <a:endParaRPr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en"/>
              <a:t>We can make some choices on the first element</a:t>
            </a:r>
            <a:endParaRPr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en"/>
              <a:t>In code: the rest of the list is </a:t>
            </a:r>
            <a:r>
              <a:rPr lang="en">
                <a:highlight>
                  <a:srgbClr val="F3F3F3"/>
                </a:highlight>
                <a:latin typeface="Roboto Mono"/>
                <a:ea typeface="Roboto Mono"/>
                <a:cs typeface="Roboto Mono"/>
                <a:sym typeface="Roboto Mono"/>
              </a:rPr>
              <a:t>lst[1:]</a:t>
            </a:r>
            <a:endParaRPr>
              <a:highlight>
                <a:srgbClr val="F3F3F3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marL="1371600" lvl="2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■"/>
            </a:pPr>
            <a:r>
              <a:rPr lang="en"/>
              <a:t>If lst = [1, 2, 3], then lst[1:] will give us [2, 3]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3F3F3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3"/>
          <p:cNvSpPr txBox="1">
            <a:spLocks noGrp="1"/>
          </p:cNvSpPr>
          <p:nvPr>
            <p:ph type="title"/>
          </p:nvPr>
        </p:nvSpPr>
        <p:spPr>
          <a:xfrm>
            <a:off x="163550" y="2123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Recursion </a:t>
            </a:r>
            <a:r>
              <a:rPr lang="en" i="1"/>
              <a:t>on lists</a:t>
            </a:r>
            <a:endParaRPr i="1"/>
          </a:p>
        </p:txBody>
      </p:sp>
      <p:sp>
        <p:nvSpPr>
          <p:cNvPr id="292" name="Google Shape;292;p43"/>
          <p:cNvSpPr txBox="1">
            <a:spLocks noGrp="1"/>
          </p:cNvSpPr>
          <p:nvPr>
            <p:ph type="body" idx="1"/>
          </p:nvPr>
        </p:nvSpPr>
        <p:spPr>
          <a:xfrm>
            <a:off x="163550" y="897850"/>
            <a:ext cx="3541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Sum elements of a list: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sum([]) =&gt; 0</a:t>
            </a:r>
            <a:endParaRPr sz="30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sum([5, 10, 1]) =&gt; 16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sum([10, 1]) =&gt; 11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43"/>
          <p:cNvSpPr txBox="1"/>
          <p:nvPr/>
        </p:nvSpPr>
        <p:spPr>
          <a:xfrm>
            <a:off x="3757025" y="981475"/>
            <a:ext cx="4723500" cy="2409900"/>
          </a:xfrm>
          <a:prstGeom prst="rect">
            <a:avLst/>
          </a:prstGeom>
          <a:noFill/>
          <a:ln w="19050" cap="flat" cmpd="sng">
            <a:solidFill>
              <a:srgbClr val="86D9C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def sum(lst):</a:t>
            </a:r>
            <a:endParaRPr sz="3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	if not lst:</a:t>
            </a:r>
            <a:endParaRPr sz="3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		return 0</a:t>
            </a:r>
            <a:endParaRPr sz="3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	return lst[0] + sum(lst[1:])</a:t>
            </a:r>
            <a:endParaRPr sz="3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>
            <a:spLocks noGrp="1"/>
          </p:cNvSpPr>
          <p:nvPr>
            <p:ph type="title"/>
          </p:nvPr>
        </p:nvSpPr>
        <p:spPr>
          <a:xfrm>
            <a:off x="163550" y="2123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body" idx="1"/>
          </p:nvPr>
        </p:nvSpPr>
        <p:spPr>
          <a:xfrm>
            <a:off x="163550" y="897850"/>
            <a:ext cx="8628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HW 3 due tonight</a:t>
            </a:r>
            <a:endParaRPr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Maps project due Thursday 2/28</a:t>
            </a:r>
            <a:endParaRPr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Submit Hog Composition by Tuesday 2/26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Sign up for a CSM Section</a:t>
            </a:r>
            <a:endParaRPr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/>
              <a:t>Sign up for 1-on-1 Tutoring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EE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solidFill>
            <a:srgbClr val="FFEEE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Abstraction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3900" y="2909650"/>
            <a:ext cx="2217100" cy="221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475" y="3593213"/>
            <a:ext cx="2615550" cy="130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abstraction</a:t>
            </a:r>
            <a:endParaRPr/>
          </a:p>
        </p:txBody>
      </p:sp>
      <p:sp>
        <p:nvSpPr>
          <p:cNvPr id="126" name="Google Shape;126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650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/>
              <a:t>What the car manufacturer sees:</a:t>
            </a:r>
            <a:endParaRPr b="1">
              <a:highlight>
                <a:srgbClr val="FFFFFF"/>
              </a:highlight>
            </a:endParaRPr>
          </a:p>
        </p:txBody>
      </p:sp>
      <p:sp>
        <p:nvSpPr>
          <p:cNvPr id="127" name="Google Shape;127;p28"/>
          <p:cNvSpPr txBox="1">
            <a:spLocks noGrp="1"/>
          </p:cNvSpPr>
          <p:nvPr>
            <p:ph type="body" idx="1"/>
          </p:nvPr>
        </p:nvSpPr>
        <p:spPr>
          <a:xfrm>
            <a:off x="5053850" y="1152475"/>
            <a:ext cx="3684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/>
              <a:t>What the end-user sees/uses:</a:t>
            </a:r>
            <a:endParaRPr b="1">
              <a:highlight>
                <a:srgbClr val="FFFFFF"/>
              </a:highlight>
            </a:endParaRPr>
          </a:p>
        </p:txBody>
      </p:sp>
      <p:grpSp>
        <p:nvGrpSpPr>
          <p:cNvPr id="128" name="Google Shape;128;p28"/>
          <p:cNvGrpSpPr/>
          <p:nvPr/>
        </p:nvGrpSpPr>
        <p:grpSpPr>
          <a:xfrm>
            <a:off x="4220125" y="1277475"/>
            <a:ext cx="462863" cy="3473700"/>
            <a:chOff x="4220125" y="1277475"/>
            <a:chExt cx="462863" cy="3473700"/>
          </a:xfrm>
        </p:grpSpPr>
        <p:sp>
          <p:nvSpPr>
            <p:cNvPr id="129" name="Google Shape;129;p28"/>
            <p:cNvSpPr/>
            <p:nvPr/>
          </p:nvSpPr>
          <p:spPr>
            <a:xfrm>
              <a:off x="4220125" y="1277475"/>
              <a:ext cx="134400" cy="3473700"/>
            </a:xfrm>
            <a:prstGeom prst="rect">
              <a:avLst/>
            </a:prstGeom>
            <a:solidFill>
              <a:srgbClr val="8F7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 rot="5400000">
              <a:off x="4419588" y="1281962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 rot="5400000">
              <a:off x="4419588" y="1597968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 rot="5400000">
              <a:off x="4419588" y="1891562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 rot="5400000">
              <a:off x="4419588" y="2207568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 rot="5400000">
              <a:off x="4419588" y="2543744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 rot="5400000">
              <a:off x="4419588" y="2859750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 rot="5400000">
              <a:off x="4419588" y="3153344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 rot="5400000">
              <a:off x="4419588" y="3469350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 rot="5400000">
              <a:off x="4419588" y="3762944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 rot="5400000">
              <a:off x="4419588" y="4078950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 rot="5400000">
              <a:off x="4419588" y="4406162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1" name="Google Shape;14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0850" y="1615698"/>
            <a:ext cx="1594358" cy="130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45827" y="3253027"/>
            <a:ext cx="1960675" cy="130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45825" y="1670875"/>
            <a:ext cx="2357700" cy="1465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04062" y="3547500"/>
            <a:ext cx="1661624" cy="1246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7094" y="1675138"/>
            <a:ext cx="1661631" cy="180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8"/>
          <p:cNvPicPr preferRelativeResize="0"/>
          <p:nvPr/>
        </p:nvPicPr>
        <p:blipFill rotWithShape="1">
          <a:blip r:embed="rId10">
            <a:alphaModFix/>
          </a:blip>
          <a:srcRect r="32377" b="8466"/>
          <a:stretch/>
        </p:blipFill>
        <p:spPr>
          <a:xfrm>
            <a:off x="2028725" y="1740325"/>
            <a:ext cx="2043788" cy="16764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28"/>
          <p:cNvGrpSpPr/>
          <p:nvPr/>
        </p:nvGrpSpPr>
        <p:grpSpPr>
          <a:xfrm>
            <a:off x="4258225" y="739599"/>
            <a:ext cx="2209907" cy="437038"/>
            <a:chOff x="4258225" y="739599"/>
            <a:chExt cx="2209907" cy="437038"/>
          </a:xfrm>
        </p:grpSpPr>
        <p:sp>
          <p:nvSpPr>
            <p:cNvPr id="148" name="Google Shape;148;p28"/>
            <p:cNvSpPr txBox="1"/>
            <p:nvPr/>
          </p:nvSpPr>
          <p:spPr>
            <a:xfrm>
              <a:off x="4574232" y="739599"/>
              <a:ext cx="1893900" cy="37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E69138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abstraction barrier</a:t>
              </a:r>
              <a:endParaRPr b="1">
                <a:solidFill>
                  <a:srgbClr val="E69138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4258225" y="878761"/>
              <a:ext cx="324975" cy="297875"/>
            </a:xfrm>
            <a:custGeom>
              <a:avLst/>
              <a:gdLst/>
              <a:ahLst/>
              <a:cxnLst/>
              <a:rect l="l" t="t" r="r" b="b"/>
              <a:pathLst>
                <a:path w="12999" h="11915" extrusionOk="0">
                  <a:moveTo>
                    <a:pt x="12999" y="1157"/>
                  </a:moveTo>
                  <a:cubicBezTo>
                    <a:pt x="11430" y="1082"/>
                    <a:pt x="5753" y="-1084"/>
                    <a:pt x="3586" y="709"/>
                  </a:cubicBezTo>
                  <a:cubicBezTo>
                    <a:pt x="1420" y="2502"/>
                    <a:pt x="598" y="10047"/>
                    <a:pt x="0" y="11915"/>
                  </a:cubicBezTo>
                </a:path>
              </a:pathLst>
            </a:custGeom>
            <a:noFill/>
            <a:ln w="19050" cap="flat" cmpd="sng">
              <a:solidFill>
                <a:srgbClr val="F6B26B"/>
              </a:solidFill>
              <a:prstDash val="solid"/>
              <a:round/>
              <a:headEnd type="none" w="med" len="med"/>
              <a:tailEnd type="triangle" w="med" len="med"/>
            </a:ln>
          </p:spPr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>
            <a:spLocks noGrp="1"/>
          </p:cNvSpPr>
          <p:nvPr>
            <p:ph type="title"/>
          </p:nvPr>
        </p:nvSpPr>
        <p:spPr>
          <a:xfrm>
            <a:off x="217825" y="207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Section ADT</a:t>
            </a:r>
            <a:endParaRPr/>
          </a:p>
        </p:txBody>
      </p:sp>
      <p:sp>
        <p:nvSpPr>
          <p:cNvPr id="155" name="Google Shape;155;p29"/>
          <p:cNvSpPr txBox="1">
            <a:spLocks noGrp="1"/>
          </p:cNvSpPr>
          <p:nvPr>
            <p:ph type="body" idx="1"/>
          </p:nvPr>
        </p:nvSpPr>
        <p:spPr>
          <a:xfrm>
            <a:off x="217825" y="914575"/>
            <a:ext cx="37650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/>
              <a:t>The implementation:</a:t>
            </a:r>
            <a:endParaRPr b="1">
              <a:highlight>
                <a:srgbClr val="FFFFFF"/>
              </a:highlight>
            </a:endParaRPr>
          </a:p>
        </p:txBody>
      </p:sp>
      <p:sp>
        <p:nvSpPr>
          <p:cNvPr id="156" name="Google Shape;156;p29"/>
          <p:cNvSpPr txBox="1">
            <a:spLocks noGrp="1"/>
          </p:cNvSpPr>
          <p:nvPr>
            <p:ph type="body" idx="1"/>
          </p:nvPr>
        </p:nvSpPr>
        <p:spPr>
          <a:xfrm>
            <a:off x="5053850" y="952675"/>
            <a:ext cx="3684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/>
              <a:t>What the end-user sees/uses:</a:t>
            </a:r>
            <a:endParaRPr b="1">
              <a:highlight>
                <a:srgbClr val="FFFFFF"/>
              </a:highlight>
            </a:endParaRPr>
          </a:p>
        </p:txBody>
      </p:sp>
      <p:grpSp>
        <p:nvGrpSpPr>
          <p:cNvPr id="157" name="Google Shape;157;p29"/>
          <p:cNvGrpSpPr/>
          <p:nvPr/>
        </p:nvGrpSpPr>
        <p:grpSpPr>
          <a:xfrm>
            <a:off x="3902425" y="1030075"/>
            <a:ext cx="462863" cy="3473700"/>
            <a:chOff x="4220125" y="1277475"/>
            <a:chExt cx="462863" cy="3473700"/>
          </a:xfrm>
        </p:grpSpPr>
        <p:sp>
          <p:nvSpPr>
            <p:cNvPr id="158" name="Google Shape;158;p29"/>
            <p:cNvSpPr/>
            <p:nvPr/>
          </p:nvSpPr>
          <p:spPr>
            <a:xfrm>
              <a:off x="4220125" y="1277475"/>
              <a:ext cx="134400" cy="3473700"/>
            </a:xfrm>
            <a:prstGeom prst="rect">
              <a:avLst/>
            </a:prstGeom>
            <a:solidFill>
              <a:srgbClr val="8F77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9"/>
            <p:cNvSpPr/>
            <p:nvPr/>
          </p:nvSpPr>
          <p:spPr>
            <a:xfrm rot="5400000">
              <a:off x="4419588" y="1281962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9"/>
            <p:cNvSpPr/>
            <p:nvPr/>
          </p:nvSpPr>
          <p:spPr>
            <a:xfrm rot="5400000">
              <a:off x="4419588" y="1597968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9"/>
            <p:cNvSpPr/>
            <p:nvPr/>
          </p:nvSpPr>
          <p:spPr>
            <a:xfrm rot="5400000">
              <a:off x="4419588" y="1891562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9"/>
            <p:cNvSpPr/>
            <p:nvPr/>
          </p:nvSpPr>
          <p:spPr>
            <a:xfrm rot="5400000">
              <a:off x="4419588" y="2207568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9"/>
            <p:cNvSpPr/>
            <p:nvPr/>
          </p:nvSpPr>
          <p:spPr>
            <a:xfrm rot="5400000">
              <a:off x="4419588" y="2543744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9"/>
            <p:cNvSpPr/>
            <p:nvPr/>
          </p:nvSpPr>
          <p:spPr>
            <a:xfrm rot="5400000">
              <a:off x="4419588" y="2859750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9"/>
            <p:cNvSpPr/>
            <p:nvPr/>
          </p:nvSpPr>
          <p:spPr>
            <a:xfrm rot="5400000">
              <a:off x="4419588" y="3153344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9"/>
            <p:cNvSpPr/>
            <p:nvPr/>
          </p:nvSpPr>
          <p:spPr>
            <a:xfrm rot="5400000">
              <a:off x="4419588" y="3469350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9"/>
            <p:cNvSpPr/>
            <p:nvPr/>
          </p:nvSpPr>
          <p:spPr>
            <a:xfrm rot="5400000">
              <a:off x="4419588" y="3762944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9"/>
            <p:cNvSpPr/>
            <p:nvPr/>
          </p:nvSpPr>
          <p:spPr>
            <a:xfrm rot="5400000">
              <a:off x="4419588" y="4078950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9"/>
            <p:cNvSpPr/>
            <p:nvPr/>
          </p:nvSpPr>
          <p:spPr>
            <a:xfrm rot="5400000">
              <a:off x="4419588" y="4406162"/>
              <a:ext cx="190500" cy="336300"/>
            </a:xfrm>
            <a:prstGeom prst="triangle">
              <a:avLst>
                <a:gd name="adj" fmla="val 50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29"/>
          <p:cNvGrpSpPr/>
          <p:nvPr/>
        </p:nvGrpSpPr>
        <p:grpSpPr>
          <a:xfrm>
            <a:off x="3982825" y="593049"/>
            <a:ext cx="2209907" cy="437038"/>
            <a:chOff x="4258225" y="739599"/>
            <a:chExt cx="2209907" cy="437038"/>
          </a:xfrm>
        </p:grpSpPr>
        <p:sp>
          <p:nvSpPr>
            <p:cNvPr id="171" name="Google Shape;171;p29"/>
            <p:cNvSpPr txBox="1"/>
            <p:nvPr/>
          </p:nvSpPr>
          <p:spPr>
            <a:xfrm>
              <a:off x="4574232" y="739599"/>
              <a:ext cx="1893900" cy="37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E69138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abstraction barrier</a:t>
              </a:r>
              <a:endParaRPr b="1">
                <a:solidFill>
                  <a:srgbClr val="E69138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4258225" y="878761"/>
              <a:ext cx="324975" cy="297875"/>
            </a:xfrm>
            <a:custGeom>
              <a:avLst/>
              <a:gdLst/>
              <a:ahLst/>
              <a:cxnLst/>
              <a:rect l="l" t="t" r="r" b="b"/>
              <a:pathLst>
                <a:path w="12999" h="11915" extrusionOk="0">
                  <a:moveTo>
                    <a:pt x="12999" y="1157"/>
                  </a:moveTo>
                  <a:cubicBezTo>
                    <a:pt x="11430" y="1082"/>
                    <a:pt x="5753" y="-1084"/>
                    <a:pt x="3586" y="709"/>
                  </a:cubicBezTo>
                  <a:cubicBezTo>
                    <a:pt x="1420" y="2502"/>
                    <a:pt x="598" y="10047"/>
                    <a:pt x="0" y="11915"/>
                  </a:cubicBezTo>
                </a:path>
              </a:pathLst>
            </a:custGeom>
            <a:noFill/>
            <a:ln w="19050" cap="flat" cmpd="sng">
              <a:solidFill>
                <a:srgbClr val="F6B26B"/>
              </a:solidFill>
              <a:prstDash val="solid"/>
              <a:round/>
              <a:headEnd type="none" w="med" len="med"/>
              <a:tailEnd type="triangle" w="med" len="med"/>
            </a:ln>
          </p:spPr>
        </p:sp>
      </p:grpSp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825" y="1432981"/>
            <a:ext cx="3684599" cy="293643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9"/>
          <p:cNvSpPr txBox="1"/>
          <p:nvPr/>
        </p:nvSpPr>
        <p:spPr>
          <a:xfrm>
            <a:off x="4424650" y="1433000"/>
            <a:ext cx="4519800" cy="31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roxima Nova"/>
                <a:ea typeface="Proxima Nova"/>
                <a:cs typeface="Proxima Nova"/>
                <a:sym typeface="Proxima Nova"/>
              </a:rPr>
              <a:t>Constructor: 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make_discussion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Proxima Nova"/>
                <a:ea typeface="Proxima Nova"/>
                <a:cs typeface="Proxima Nova"/>
                <a:sym typeface="Proxima Nova"/>
              </a:rPr>
              <a:t>Selectors:</a:t>
            </a:r>
            <a:endParaRPr sz="2400" b="1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get_ta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get_time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get_students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Note: the body (implementation of these functions) is hidden!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0"/>
          <p:cNvPicPr preferRelativeResize="0"/>
          <p:nvPr/>
        </p:nvPicPr>
        <p:blipFill rotWithShape="1">
          <a:blip r:embed="rId3">
            <a:alphaModFix/>
          </a:blip>
          <a:srcRect l="5365" t="21110" b="57030"/>
          <a:stretch/>
        </p:blipFill>
        <p:spPr>
          <a:xfrm>
            <a:off x="2761575" y="1291400"/>
            <a:ext cx="6147226" cy="11051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p30"/>
          <p:cNvGrpSpPr/>
          <p:nvPr/>
        </p:nvGrpSpPr>
        <p:grpSpPr>
          <a:xfrm>
            <a:off x="89100" y="1291400"/>
            <a:ext cx="2532350" cy="2820300"/>
            <a:chOff x="98150" y="966000"/>
            <a:chExt cx="2532350" cy="2820300"/>
          </a:xfrm>
        </p:grpSpPr>
        <p:pic>
          <p:nvPicPr>
            <p:cNvPr id="181" name="Google Shape;181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150" y="1562663"/>
              <a:ext cx="2532350" cy="20181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2" name="Google Shape;182;p30"/>
            <p:cNvSpPr txBox="1"/>
            <p:nvPr/>
          </p:nvSpPr>
          <p:spPr>
            <a:xfrm>
              <a:off x="98150" y="966000"/>
              <a:ext cx="2532300" cy="2820300"/>
            </a:xfrm>
            <a:prstGeom prst="rect">
              <a:avLst/>
            </a:prstGeom>
            <a:noFill/>
            <a:ln w="19050" cap="flat" cmpd="sng">
              <a:solidFill>
                <a:srgbClr val="86D9C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latin typeface="Proxima Nova"/>
                  <a:ea typeface="Proxima Nova"/>
                  <a:cs typeface="Proxima Nova"/>
                  <a:sym typeface="Proxima Nova"/>
                </a:rPr>
                <a:t>Discussion ADT:</a:t>
              </a:r>
              <a:endParaRPr sz="25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83" name="Google Shape;183;p30"/>
          <p:cNvSpPr txBox="1"/>
          <p:nvPr/>
        </p:nvSpPr>
        <p:spPr>
          <a:xfrm>
            <a:off x="89100" y="143425"/>
            <a:ext cx="8819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Is there an abstraction barrier violation?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If so, fix it!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1"/>
          <p:cNvPicPr preferRelativeResize="0"/>
          <p:nvPr/>
        </p:nvPicPr>
        <p:blipFill rotWithShape="1">
          <a:blip r:embed="rId3">
            <a:alphaModFix/>
          </a:blip>
          <a:srcRect t="21110" b="57030"/>
          <a:stretch/>
        </p:blipFill>
        <p:spPr>
          <a:xfrm>
            <a:off x="2692600" y="1291400"/>
            <a:ext cx="6216201" cy="1057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" name="Google Shape;189;p31"/>
          <p:cNvGrpSpPr/>
          <p:nvPr/>
        </p:nvGrpSpPr>
        <p:grpSpPr>
          <a:xfrm>
            <a:off x="89100" y="1291400"/>
            <a:ext cx="2532350" cy="2820300"/>
            <a:chOff x="98150" y="966000"/>
            <a:chExt cx="2532350" cy="2820300"/>
          </a:xfrm>
        </p:grpSpPr>
        <p:pic>
          <p:nvPicPr>
            <p:cNvPr id="190" name="Google Shape;190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150" y="1562663"/>
              <a:ext cx="2532350" cy="20181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1" name="Google Shape;191;p31"/>
            <p:cNvSpPr txBox="1"/>
            <p:nvPr/>
          </p:nvSpPr>
          <p:spPr>
            <a:xfrm>
              <a:off x="98150" y="966000"/>
              <a:ext cx="2532300" cy="2820300"/>
            </a:xfrm>
            <a:prstGeom prst="rect">
              <a:avLst/>
            </a:prstGeom>
            <a:noFill/>
            <a:ln w="19050" cap="flat" cmpd="sng">
              <a:solidFill>
                <a:srgbClr val="86D9C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latin typeface="Proxima Nova"/>
                  <a:ea typeface="Proxima Nova"/>
                  <a:cs typeface="Proxima Nova"/>
                  <a:sym typeface="Proxima Nova"/>
                </a:rPr>
                <a:t>Discussion ADT:</a:t>
              </a:r>
              <a:endParaRPr sz="25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192" name="Google Shape;192;p31"/>
          <p:cNvSpPr txBox="1"/>
          <p:nvPr/>
        </p:nvSpPr>
        <p:spPr>
          <a:xfrm>
            <a:off x="89100" y="143425"/>
            <a:ext cx="8819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Is there an abstraction barrier violation?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If so, fix it!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3" name="Google Shape;193;p31"/>
          <p:cNvSpPr txBox="1"/>
          <p:nvPr/>
        </p:nvSpPr>
        <p:spPr>
          <a:xfrm>
            <a:off x="2910800" y="2502525"/>
            <a:ext cx="55413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We violated the abstraction barrier!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Need to use selector functions to get the time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Fix: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Proxima Nova"/>
                <a:ea typeface="Proxima Nova"/>
                <a:cs typeface="Proxima Nova"/>
                <a:sym typeface="Proxima Nova"/>
              </a:rPr>
              <a:t>return </a:t>
            </a: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get_time(disc1) == get_time(disc2)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4" name="Google Shape;194;p31"/>
          <p:cNvSpPr/>
          <p:nvPr/>
        </p:nvSpPr>
        <p:spPr>
          <a:xfrm>
            <a:off x="3896125" y="1853450"/>
            <a:ext cx="1853100" cy="3978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 rotWithShape="1">
          <a:blip r:embed="rId3">
            <a:alphaModFix/>
          </a:blip>
          <a:srcRect t="65950" b="57963"/>
          <a:stretch/>
        </p:blipFill>
        <p:spPr>
          <a:xfrm rot="10800000" flipH="1">
            <a:off x="2692600" y="1327598"/>
            <a:ext cx="6216201" cy="1157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32"/>
          <p:cNvGrpSpPr/>
          <p:nvPr/>
        </p:nvGrpSpPr>
        <p:grpSpPr>
          <a:xfrm>
            <a:off x="89100" y="1291400"/>
            <a:ext cx="2532350" cy="2820300"/>
            <a:chOff x="98150" y="966000"/>
            <a:chExt cx="2532350" cy="2820300"/>
          </a:xfrm>
        </p:grpSpPr>
        <p:pic>
          <p:nvPicPr>
            <p:cNvPr id="201" name="Google Shape;201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150" y="1562663"/>
              <a:ext cx="2532350" cy="20181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2" name="Google Shape;202;p32"/>
            <p:cNvSpPr txBox="1"/>
            <p:nvPr/>
          </p:nvSpPr>
          <p:spPr>
            <a:xfrm>
              <a:off x="98150" y="966000"/>
              <a:ext cx="2532300" cy="2820300"/>
            </a:xfrm>
            <a:prstGeom prst="rect">
              <a:avLst/>
            </a:prstGeom>
            <a:noFill/>
            <a:ln w="19050" cap="flat" cmpd="sng">
              <a:solidFill>
                <a:srgbClr val="86D9C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latin typeface="Proxima Nova"/>
                  <a:ea typeface="Proxima Nova"/>
                  <a:cs typeface="Proxima Nova"/>
                  <a:sym typeface="Proxima Nova"/>
                </a:rPr>
                <a:t>Discussion ADT:</a:t>
              </a:r>
              <a:endParaRPr sz="25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03" name="Google Shape;203;p32"/>
          <p:cNvSpPr txBox="1"/>
          <p:nvPr/>
        </p:nvSpPr>
        <p:spPr>
          <a:xfrm>
            <a:off x="89100" y="143425"/>
            <a:ext cx="8819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Is there an abstraction barrier violation?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If so, fix it!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3"/>
          <p:cNvPicPr preferRelativeResize="0"/>
          <p:nvPr/>
        </p:nvPicPr>
        <p:blipFill rotWithShape="1">
          <a:blip r:embed="rId3">
            <a:alphaModFix/>
          </a:blip>
          <a:srcRect t="65950" b="57963"/>
          <a:stretch/>
        </p:blipFill>
        <p:spPr>
          <a:xfrm rot="10800000" flipH="1">
            <a:off x="2692600" y="1327598"/>
            <a:ext cx="6216201" cy="1157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9" name="Google Shape;209;p33"/>
          <p:cNvGrpSpPr/>
          <p:nvPr/>
        </p:nvGrpSpPr>
        <p:grpSpPr>
          <a:xfrm>
            <a:off x="89100" y="1291400"/>
            <a:ext cx="2532350" cy="2820300"/>
            <a:chOff x="98150" y="966000"/>
            <a:chExt cx="2532350" cy="2820300"/>
          </a:xfrm>
        </p:grpSpPr>
        <p:pic>
          <p:nvPicPr>
            <p:cNvPr id="210" name="Google Shape;210;p3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8150" y="1562663"/>
              <a:ext cx="2532350" cy="201816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1" name="Google Shape;211;p33"/>
            <p:cNvSpPr txBox="1"/>
            <p:nvPr/>
          </p:nvSpPr>
          <p:spPr>
            <a:xfrm>
              <a:off x="98150" y="966000"/>
              <a:ext cx="2532300" cy="2820300"/>
            </a:xfrm>
            <a:prstGeom prst="rect">
              <a:avLst/>
            </a:prstGeom>
            <a:noFill/>
            <a:ln w="19050" cap="flat" cmpd="sng">
              <a:solidFill>
                <a:srgbClr val="86D9C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latin typeface="Proxima Nova"/>
                  <a:ea typeface="Proxima Nova"/>
                  <a:cs typeface="Proxima Nova"/>
                  <a:sym typeface="Proxima Nova"/>
                </a:rPr>
                <a:t>Discussion ADT:</a:t>
              </a:r>
              <a:endParaRPr sz="25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212" name="Google Shape;212;p33"/>
          <p:cNvSpPr txBox="1"/>
          <p:nvPr/>
        </p:nvSpPr>
        <p:spPr>
          <a:xfrm>
            <a:off x="89100" y="143425"/>
            <a:ext cx="88197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Is there an abstraction barrier violation?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Proxima Nova"/>
              <a:buAutoNum type="arabicParenR"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If so, fix it!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3" name="Google Shape;213;p33"/>
          <p:cNvSpPr txBox="1"/>
          <p:nvPr/>
        </p:nvSpPr>
        <p:spPr>
          <a:xfrm>
            <a:off x="2811375" y="2484675"/>
            <a:ext cx="5631600" cy="20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We violated the abstraction barrier!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Need to use selector functions to get the student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Fix: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Proxima Nova"/>
                <a:ea typeface="Proxima Nova"/>
                <a:cs typeface="Proxima Nova"/>
                <a:sym typeface="Proxima Nova"/>
              </a:rPr>
              <a:t>for </a:t>
            </a: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student in get_students(disc)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4" name="Google Shape;214;p33"/>
          <p:cNvSpPr/>
          <p:nvPr/>
        </p:nvSpPr>
        <p:spPr>
          <a:xfrm>
            <a:off x="4574100" y="1889600"/>
            <a:ext cx="831600" cy="2982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638</Words>
  <Application>Microsoft Macintosh PowerPoint</Application>
  <PresentationFormat>Presentación en pantalla (16:9)</PresentationFormat>
  <Paragraphs>105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Arial</vt:lpstr>
      <vt:lpstr>Consolas</vt:lpstr>
      <vt:lpstr>Roboto Mono</vt:lpstr>
      <vt:lpstr>Proxima Nova</vt:lpstr>
      <vt:lpstr>Simple Light</vt:lpstr>
      <vt:lpstr>Simple Light</vt:lpstr>
      <vt:lpstr>Discussion 04:  Data Abstraction and Sequences</vt:lpstr>
      <vt:lpstr>Announcements</vt:lpstr>
      <vt:lpstr>Data Abstraction</vt:lpstr>
      <vt:lpstr>Car abstraction</vt:lpstr>
      <vt:lpstr>Discussion Section ADT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Q2.2: Changing the Implementation</vt:lpstr>
      <vt:lpstr>Attendance: links.cs61a.org/jen Password:  </vt:lpstr>
      <vt:lpstr>List Comprehensions</vt:lpstr>
      <vt:lpstr>Presentación de PowerPoint</vt:lpstr>
      <vt:lpstr>Code Writing with Lists</vt:lpstr>
      <vt:lpstr>Recursion</vt:lpstr>
      <vt:lpstr>Recursion on lists</vt:lpstr>
      <vt:lpstr>Recursion on lists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Discussion 04:  Data Abstraction and Sequences</dc:title>
  <cp:lastModifiedBy>Usuario de Microsoft Office</cp:lastModifiedBy>
  <cp:revision>1</cp:revision>
  <dcterms:modified xsi:type="dcterms:W3CDTF">2019-02-23T00:45:47Z</dcterms:modified>
</cp:coreProperties>
</file>